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2"/>
  </p:notesMasterIdLst>
  <p:handoutMasterIdLst>
    <p:handoutMasterId r:id="rId23"/>
  </p:handoutMasterIdLst>
  <p:sldIdLst>
    <p:sldId id="1735" r:id="rId3"/>
    <p:sldId id="1736" r:id="rId4"/>
    <p:sldId id="1968" r:id="rId5"/>
    <p:sldId id="2120" r:id="rId6"/>
    <p:sldId id="2135" r:id="rId7"/>
    <p:sldId id="1963" r:id="rId8"/>
    <p:sldId id="2138" r:id="rId9"/>
    <p:sldId id="2196" r:id="rId10"/>
    <p:sldId id="2002" r:id="rId11"/>
    <p:sldId id="2139" r:id="rId12"/>
    <p:sldId id="2199" r:id="rId13"/>
    <p:sldId id="2140" r:id="rId14"/>
    <p:sldId id="2197" r:id="rId15"/>
    <p:sldId id="2198" r:id="rId16"/>
    <p:sldId id="2083" r:id="rId17"/>
    <p:sldId id="2084" r:id="rId18"/>
    <p:sldId id="2142" r:id="rId19"/>
    <p:sldId id="2143" r:id="rId20"/>
    <p:sldId id="170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6" autoAdjust="0"/>
    <p:restoredTop sz="95067" autoAdjust="0"/>
  </p:normalViewPr>
  <p:slideViewPr>
    <p:cSldViewPr>
      <p:cViewPr varScale="1">
        <p:scale>
          <a:sx n="95" d="100"/>
          <a:sy n="95" d="100"/>
        </p:scale>
        <p:origin x="68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marc/bibliographic/bd773.html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marc/bibliographic/bd505.html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139702"/>
            <a:ext cx="4972396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One bibliographic record with multiple 773 host item entry fields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catalogued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The record for the title “The scribe” with multiple 773 fields does not have a holdings record (or inventory of any type).</a:t>
            </a:r>
          </a:p>
          <a:p>
            <a:r>
              <a:rPr lang="en-US" dirty="0"/>
              <a:t>The other three titles each have their own holdings record and item(s).</a:t>
            </a:r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catalogued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Here is the record for the story “The scribe” with multiple 773 fields, each pointing to a different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C678-19BC-4901-93AA-343FF26C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29" y="1625848"/>
            <a:ext cx="418147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F01E54-D904-41BE-BBF7-AD2A30C7E22E}"/>
              </a:ext>
            </a:extLst>
          </p:cNvPr>
          <p:cNvSpPr/>
          <p:nvPr/>
        </p:nvSpPr>
        <p:spPr>
          <a:xfrm>
            <a:off x="2483768" y="3773037"/>
            <a:ext cx="4032448" cy="860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catalogued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This field points to title “A book that was lost and other stories” which is ISBN 0805241205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A1E0-3434-4281-AC42-2EE41AF8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29" y="1625848"/>
            <a:ext cx="418147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CBE2A6-5315-4B63-B9EC-AD0F8241AF47}"/>
              </a:ext>
            </a:extLst>
          </p:cNvPr>
          <p:cNvSpPr/>
          <p:nvPr/>
        </p:nvSpPr>
        <p:spPr>
          <a:xfrm>
            <a:off x="2483768" y="3773037"/>
            <a:ext cx="4032448" cy="310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catalogued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This field points to title “Twenty-one stories” which is ISBN 0575005505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A1E0-3434-4281-AC42-2EE41AF8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29" y="1625848"/>
            <a:ext cx="418147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CBE2A6-5315-4B63-B9EC-AD0F8241AF47}"/>
              </a:ext>
            </a:extLst>
          </p:cNvPr>
          <p:cNvSpPr/>
          <p:nvPr/>
        </p:nvSpPr>
        <p:spPr>
          <a:xfrm>
            <a:off x="2483768" y="4031593"/>
            <a:ext cx="4032448" cy="310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catalogued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/>
          </a:bodyPr>
          <a:lstStyle/>
          <a:p>
            <a:r>
              <a:rPr lang="en-US" dirty="0"/>
              <a:t>This field points to title “The Jewish quarterly” which is ISSN 0449-010X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A1E0-3434-4281-AC42-2EE41AF8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29" y="1625848"/>
            <a:ext cx="418147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CBE2A6-5315-4B63-B9EC-AD0F8241AF47}"/>
              </a:ext>
            </a:extLst>
          </p:cNvPr>
          <p:cNvSpPr/>
          <p:nvPr/>
        </p:nvSpPr>
        <p:spPr>
          <a:xfrm>
            <a:off x="2483768" y="4349101"/>
            <a:ext cx="4032448" cy="310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BD6D7-273F-4D83-BFAE-CA946E33E06F}"/>
              </a:ext>
            </a:extLst>
          </p:cNvPr>
          <p:cNvSpPr txBox="1"/>
          <p:nvPr/>
        </p:nvSpPr>
        <p:spPr>
          <a:xfrm>
            <a:off x="6804248" y="2427734"/>
            <a:ext cx="194421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field specifically points to enumeration a (volume) 23, enumeration b (issue) 1-2.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FED052-0DC3-4454-A74B-A85E39C0C3A2}"/>
              </a:ext>
            </a:extLst>
          </p:cNvPr>
          <p:cNvCxnSpPr/>
          <p:nvPr/>
        </p:nvCxnSpPr>
        <p:spPr>
          <a:xfrm flipH="1">
            <a:off x="6516216" y="4515966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DB5F1-95D0-4794-A28D-A2817BA6B0A8}"/>
              </a:ext>
            </a:extLst>
          </p:cNvPr>
          <p:cNvCxnSpPr>
            <a:cxnSpLocks/>
          </p:cNvCxnSpPr>
          <p:nvPr/>
        </p:nvCxnSpPr>
        <p:spPr>
          <a:xfrm flipH="1">
            <a:off x="7452320" y="4166559"/>
            <a:ext cx="432048" cy="3494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0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What happens in Primo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B9659-726E-4BA5-9BC5-598DEE68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34" y="-6474"/>
            <a:ext cx="5124766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r>
              <a:rPr lang="en-US" dirty="0"/>
              <a:t>When the user searches for “The scribe” he finds the title and sees the link to the inventory of the other three related records.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CAB-CBF4-43AE-ABB2-605F0F71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819275"/>
            <a:ext cx="8210550" cy="1504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21E6C-9958-4E07-B2EA-160F3AA09D9E}"/>
              </a:ext>
            </a:extLst>
          </p:cNvPr>
          <p:cNvSpPr txBox="1"/>
          <p:nvPr/>
        </p:nvSpPr>
        <p:spPr>
          <a:xfrm>
            <a:off x="323528" y="3939902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titles of the records in the 773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5C0EE-799B-4F0A-A0BA-70B7D60FFC23}"/>
              </a:ext>
            </a:extLst>
          </p:cNvPr>
          <p:cNvSpPr txBox="1"/>
          <p:nvPr/>
        </p:nvSpPr>
        <p:spPr>
          <a:xfrm>
            <a:off x="6156176" y="3939902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inventory of the records in the 773 fields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1DDD38-2C82-461C-908D-E1F3E2BA9CD2}"/>
              </a:ext>
            </a:extLst>
          </p:cNvPr>
          <p:cNvCxnSpPr/>
          <p:nvPr/>
        </p:nvCxnSpPr>
        <p:spPr>
          <a:xfrm flipH="1">
            <a:off x="6156176" y="3007497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5E3D7-9FEC-4E7A-B2C2-EBBED5207EE9}"/>
              </a:ext>
            </a:extLst>
          </p:cNvPr>
          <p:cNvCxnSpPr>
            <a:cxnSpLocks/>
          </p:cNvCxnSpPr>
          <p:nvPr/>
        </p:nvCxnSpPr>
        <p:spPr>
          <a:xfrm flipV="1">
            <a:off x="7092280" y="3007497"/>
            <a:ext cx="0" cy="9324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C4230C-1EDF-49FA-A3E1-BCF69E7D6EC8}"/>
              </a:ext>
            </a:extLst>
          </p:cNvPr>
          <p:cNvCxnSpPr>
            <a:cxnSpLocks/>
          </p:cNvCxnSpPr>
          <p:nvPr/>
        </p:nvCxnSpPr>
        <p:spPr>
          <a:xfrm>
            <a:off x="971600" y="2755875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52DC41-A79F-4021-A6A3-429100518413}"/>
              </a:ext>
            </a:extLst>
          </p:cNvPr>
          <p:cNvCxnSpPr>
            <a:cxnSpLocks/>
          </p:cNvCxnSpPr>
          <p:nvPr/>
        </p:nvCxnSpPr>
        <p:spPr>
          <a:xfrm flipV="1">
            <a:off x="971600" y="2752110"/>
            <a:ext cx="17015" cy="11877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the user clicks the Availability link he or she sees the availability of the item(s) of each related record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43263-1B8C-40C7-B490-3F4AD45E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507646"/>
            <a:ext cx="6972300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39366-173C-4D56-9097-63CB08082906}"/>
              </a:ext>
            </a:extLst>
          </p:cNvPr>
          <p:cNvSpPr txBox="1"/>
          <p:nvPr/>
        </p:nvSpPr>
        <p:spPr>
          <a:xfrm>
            <a:off x="6732240" y="1469452"/>
            <a:ext cx="23042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“drill down” and click ‘locate’ for “Twenty-one stories”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A5A693-EF77-4D6F-82D9-8D31CCF2B1E6}"/>
              </a:ext>
            </a:extLst>
          </p:cNvPr>
          <p:cNvCxnSpPr>
            <a:cxnSpLocks/>
          </p:cNvCxnSpPr>
          <p:nvPr/>
        </p:nvCxnSpPr>
        <p:spPr>
          <a:xfrm flipH="1">
            <a:off x="7668344" y="4155926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28B641-FFA8-4788-B0D6-C72E98D0FDEF}"/>
              </a:ext>
            </a:extLst>
          </p:cNvPr>
          <p:cNvCxnSpPr>
            <a:cxnSpLocks/>
          </p:cNvCxnSpPr>
          <p:nvPr/>
        </p:nvCxnSpPr>
        <p:spPr>
          <a:xfrm flipV="1">
            <a:off x="8099727" y="2392782"/>
            <a:ext cx="665" cy="17648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5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84E75-8026-4374-A13C-C21E1399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510258"/>
            <a:ext cx="7381875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clicking one of the specific items the user sees the item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BDA72-9D0E-4C68-8AC9-BAC75CB5DBE1}"/>
              </a:ext>
            </a:extLst>
          </p:cNvPr>
          <p:cNvSpPr/>
          <p:nvPr/>
        </p:nvSpPr>
        <p:spPr>
          <a:xfrm>
            <a:off x="2123728" y="3147814"/>
            <a:ext cx="27180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Our specific examples</a:t>
            </a:r>
          </a:p>
          <a:p>
            <a:pPr lvl="1"/>
            <a:r>
              <a:rPr lang="en-US" dirty="0"/>
              <a:t>The catalogued record</a:t>
            </a:r>
          </a:p>
          <a:p>
            <a:pPr lvl="1"/>
            <a:r>
              <a:rPr lang="en-US" dirty="0"/>
              <a:t>What happens in Primo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cases where multiple </a:t>
            </a:r>
            <a:r>
              <a:rPr lang="en-US" dirty="0">
                <a:hlinkClick r:id="rId2"/>
              </a:rPr>
              <a:t>773 Host Item Entry</a:t>
            </a:r>
            <a:r>
              <a:rPr lang="en-US" dirty="0"/>
              <a:t> fields appear in one bibliographic record, each pointing to a different bibliographic record.</a:t>
            </a:r>
          </a:p>
          <a:p>
            <a:r>
              <a:rPr lang="en-US" dirty="0"/>
              <a:t>For example, there may be </a:t>
            </a:r>
          </a:p>
          <a:p>
            <a:pPr lvl="1"/>
            <a:r>
              <a:rPr lang="en-US" sz="2400" dirty="0"/>
              <a:t>One article which was published in multiple journals.</a:t>
            </a:r>
          </a:p>
          <a:p>
            <a:pPr lvl="1"/>
            <a:r>
              <a:rPr lang="en-US" sz="2400" dirty="0"/>
              <a:t>One essay published in multiple collections of essays.</a:t>
            </a:r>
          </a:p>
          <a:p>
            <a:pPr lvl="1"/>
            <a:r>
              <a:rPr lang="en-US" sz="2400" dirty="0"/>
              <a:t>One short story published in multiple collections of short stories.</a:t>
            </a:r>
          </a:p>
          <a:p>
            <a:pPr lvl="1"/>
            <a:r>
              <a:rPr lang="en-US" sz="2400" dirty="0"/>
              <a:t>A combination of the above.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is a real actual example and not just “made up” for the purposes of this demo.</a:t>
            </a:r>
          </a:p>
          <a:p>
            <a:r>
              <a:rPr lang="en-US" dirty="0"/>
              <a:t>The short story “The scribe” by Shmuel Yosef Agnon was published in both of the following collections of short stories:</a:t>
            </a:r>
          </a:p>
          <a:p>
            <a:pPr lvl="1"/>
            <a:r>
              <a:rPr lang="en-US" sz="2400" dirty="0"/>
              <a:t>A book that was lost and other stories</a:t>
            </a:r>
          </a:p>
          <a:p>
            <a:pPr lvl="1"/>
            <a:r>
              <a:rPr lang="en-US" sz="2400" dirty="0"/>
              <a:t>Twenty-one stories</a:t>
            </a:r>
          </a:p>
          <a:p>
            <a:r>
              <a:rPr lang="en-US" dirty="0"/>
              <a:t>It was also published in the journal “The Jewish Quarterly”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1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Our specific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specific examples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The repository includes the following three titles, all of which contain the well-known story by Shmuel Yosef Agnon “The scribe”:</a:t>
            </a:r>
          </a:p>
          <a:p>
            <a:pPr lvl="1"/>
            <a:r>
              <a:rPr lang="en-US" sz="2400" dirty="0"/>
              <a:t>A book that was lost and other stories.  ISBN 0805241205</a:t>
            </a:r>
          </a:p>
          <a:p>
            <a:pPr lvl="1"/>
            <a:r>
              <a:rPr lang="en-US" sz="2400" dirty="0"/>
              <a:t>Twenty-one stories.  ISBN 0575005505</a:t>
            </a:r>
          </a:p>
          <a:p>
            <a:pPr lvl="1"/>
            <a:r>
              <a:rPr lang="en-US" sz="2400" dirty="0"/>
              <a:t>“The Jewish Quarterly, vol. 23, no. 1-2 (83-84), spring-summer 1975”. ISSN 0449-010X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specific examples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In order to aid the user, some of the specific stories in the collections have been catalogued as a separate bibliographic record.</a:t>
            </a:r>
          </a:p>
          <a:p>
            <a:r>
              <a:rPr lang="en-US" dirty="0"/>
              <a:t>One of the specific stories is “The scribe”</a:t>
            </a:r>
          </a:p>
          <a:p>
            <a:r>
              <a:rPr lang="en-US" dirty="0"/>
              <a:t>The “The scribe” not only appears in subfield t of the </a:t>
            </a:r>
            <a:r>
              <a:rPr lang="en-US" dirty="0">
                <a:hlinkClick r:id="rId2"/>
              </a:rPr>
              <a:t>505 formatted contents note</a:t>
            </a:r>
            <a:r>
              <a:rPr lang="en-US" dirty="0"/>
              <a:t> in the collections of stories, but also appears as its own bibliographic record.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The catalogued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18563</TotalTime>
  <Words>574</Words>
  <Application>Microsoft Office PowerPoint</Application>
  <PresentationFormat>On-screen Show (16:9)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Our specific examples</vt:lpstr>
      <vt:lpstr>Our specific examples</vt:lpstr>
      <vt:lpstr>Our specific examples</vt:lpstr>
      <vt:lpstr>The catalogued record</vt:lpstr>
      <vt:lpstr>The catalogued record</vt:lpstr>
      <vt:lpstr>The catalogued record</vt:lpstr>
      <vt:lpstr>The catalogued record</vt:lpstr>
      <vt:lpstr>The catalogued record</vt:lpstr>
      <vt:lpstr>The catalogued record</vt:lpstr>
      <vt:lpstr>What happens in Primo</vt:lpstr>
      <vt:lpstr>What happens in Primo</vt:lpstr>
      <vt:lpstr>What happens in Primo</vt:lpstr>
      <vt:lpstr>What happens in Primo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1769</cp:revision>
  <dcterms:created xsi:type="dcterms:W3CDTF">2017-01-02T15:10:30Z</dcterms:created>
  <dcterms:modified xsi:type="dcterms:W3CDTF">2025-01-28T22:22:00Z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